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media/image2.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3"/>
  </p:sldMasterIdLst>
  <p:notesMasterIdLst>
    <p:notesMasterId r:id="rId5"/>
  </p:notesMasterIdLst>
  <p:sldIdLst>
    <p:sldId id="275" r:id="rId4"/>
    <p:sldId id="492" r:id="rId6"/>
    <p:sldId id="281" r:id="rId7"/>
    <p:sldId id="282" r:id="rId8"/>
    <p:sldId id="311" r:id="rId9"/>
    <p:sldId id="312" r:id="rId10"/>
  </p:sldIdLst>
  <p:sldSz cx="12192000" cy="6858000"/>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EBEB"/>
    <a:srgbClr val="FFFFCC"/>
    <a:srgbClr val="E2FFC5"/>
    <a:srgbClr val="CCFF99"/>
    <a:srgbClr val="C5E2FF"/>
    <a:srgbClr val="99CCFF"/>
    <a:srgbClr val="CCFFFF"/>
    <a:srgbClr val="CCFFCC"/>
    <a:srgbClr val="D4E8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22" autoAdjust="0"/>
    <p:restoredTop sz="94660"/>
  </p:normalViewPr>
  <p:slideViewPr>
    <p:cSldViewPr snapToGrid="0">
      <p:cViewPr varScale="1">
        <p:scale>
          <a:sx n="78" d="100"/>
          <a:sy n="78" d="100"/>
        </p:scale>
        <p:origin x="1042" y="58"/>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4" Type="http://schemas.openxmlformats.org/officeDocument/2006/relationships/tags" Target="tags/tag1.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1A9ADE-05B3-4CB8-BD92-1240D6A71F7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354A5B-24AA-476F-907E-DD292D787E7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Title+ SubTitle_Footer">
    <p:spTree>
      <p:nvGrpSpPr>
        <p:cNvPr id="1" name=""/>
        <p:cNvGrpSpPr/>
        <p:nvPr/>
      </p:nvGrpSpPr>
      <p:grpSpPr>
        <a:xfrm>
          <a:off x="0" y="0"/>
          <a:ext cx="0" cy="0"/>
          <a:chOff x="0" y="0"/>
          <a:chExt cx="0" cy="0"/>
        </a:xfrm>
      </p:grpSpPr>
      <p:sp>
        <p:nvSpPr>
          <p:cNvPr id="2" name="Title 1"/>
          <p:cNvSpPr>
            <a:spLocks noGrp="1"/>
          </p:cNvSpPr>
          <p:nvPr>
            <p:ph type="title"/>
          </p:nvPr>
        </p:nvSpPr>
        <p:spPr>
          <a:xfrm>
            <a:off x="1026584" y="356628"/>
            <a:ext cx="7518400" cy="471365"/>
          </a:xfrm>
          <a:prstGeom prst="rect">
            <a:avLst/>
          </a:prstGeom>
        </p:spPr>
        <p:txBody>
          <a:bodyPr wrap="none" lIns="0" tIns="0" rIns="0" bIns="0" anchor="ctr">
            <a:noAutofit/>
          </a:bodyPr>
          <a:lstStyle>
            <a:lvl1pPr algn="l">
              <a:defRPr sz="3200" b="1" baseline="0">
                <a:solidFill>
                  <a:schemeClr val="tx1">
                    <a:lumMod val="85000"/>
                    <a:lumOff val="15000"/>
                  </a:schemeClr>
                </a:solidFill>
              </a:defRPr>
            </a:lvl1pPr>
          </a:lstStyle>
          <a:p>
            <a:endParaRPr lang="en-US" dirty="0"/>
          </a:p>
        </p:txBody>
      </p:sp>
      <p:sp>
        <p:nvSpPr>
          <p:cNvPr id="15" name="Text Placeholder 3"/>
          <p:cNvSpPr>
            <a:spLocks noGrp="1"/>
          </p:cNvSpPr>
          <p:nvPr>
            <p:ph type="body" sz="half" idx="2"/>
          </p:nvPr>
        </p:nvSpPr>
        <p:spPr>
          <a:xfrm>
            <a:off x="1026584" y="825950"/>
            <a:ext cx="5486400" cy="267661"/>
          </a:xfrm>
          <a:prstGeom prst="rect">
            <a:avLst/>
          </a:prstGeom>
        </p:spPr>
        <p:txBody>
          <a:bodyPr wrap="none" lIns="0" tIns="0" rIns="0" bIns="0" anchor="ctr">
            <a:noAutofit/>
          </a:bodyPr>
          <a:lstStyle>
            <a:lvl1pPr marL="0" indent="0" algn="l">
              <a:buNone/>
              <a:defRPr sz="1865" b="1" baseline="0">
                <a:solidFill>
                  <a:schemeClr val="bg1">
                    <a:lumMod val="75000"/>
                  </a:schemeClr>
                </a:solidFill>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endParaRPr lang="en-US" dirty="0"/>
          </a:p>
        </p:txBody>
      </p:sp>
      <p:grpSp>
        <p:nvGrpSpPr>
          <p:cNvPr id="8" name="Group 7"/>
          <p:cNvGrpSpPr/>
          <p:nvPr userDrawn="1"/>
        </p:nvGrpSpPr>
        <p:grpSpPr>
          <a:xfrm>
            <a:off x="0" y="6731802"/>
            <a:ext cx="12192000" cy="126199"/>
            <a:chOff x="0" y="2573904"/>
            <a:chExt cx="8767278" cy="44695"/>
          </a:xfrm>
        </p:grpSpPr>
        <p:grpSp>
          <p:nvGrpSpPr>
            <p:cNvPr id="9" name="Group 43"/>
            <p:cNvGrpSpPr/>
            <p:nvPr/>
          </p:nvGrpSpPr>
          <p:grpSpPr>
            <a:xfrm>
              <a:off x="0" y="2573904"/>
              <a:ext cx="3752335" cy="44695"/>
              <a:chOff x="0" y="2573904"/>
              <a:chExt cx="3752335" cy="44695"/>
            </a:xfrm>
          </p:grpSpPr>
          <p:sp>
            <p:nvSpPr>
              <p:cNvPr id="18" name="Rectangle 17"/>
              <p:cNvSpPr/>
              <p:nvPr/>
            </p:nvSpPr>
            <p:spPr>
              <a:xfrm>
                <a:off x="0" y="2573904"/>
                <a:ext cx="1262608" cy="446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Rectangle 18"/>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Rectangle 19"/>
              <p:cNvSpPr/>
              <p:nvPr/>
            </p:nvSpPr>
            <p:spPr>
              <a:xfrm>
                <a:off x="2489727" y="2573904"/>
                <a:ext cx="1262608" cy="446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44"/>
            <p:cNvGrpSpPr/>
            <p:nvPr/>
          </p:nvGrpSpPr>
          <p:grpSpPr>
            <a:xfrm>
              <a:off x="3752335" y="2573904"/>
              <a:ext cx="5014943" cy="44695"/>
              <a:chOff x="0" y="2573904"/>
              <a:chExt cx="5014943" cy="44695"/>
            </a:xfrm>
          </p:grpSpPr>
          <p:sp>
            <p:nvSpPr>
              <p:cNvPr id="12" name="Rectangle 11"/>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p:cNvSpPr/>
              <p:nvPr/>
            </p:nvSpPr>
            <p:spPr>
              <a:xfrm>
                <a:off x="1262608"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a:off x="2489727" y="2573904"/>
                <a:ext cx="1262608" cy="446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3752335"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31" name="Flowchart: Off-page Connector 30"/>
          <p:cNvSpPr/>
          <p:nvPr userDrawn="1"/>
        </p:nvSpPr>
        <p:spPr>
          <a:xfrm>
            <a:off x="11496242" y="317598"/>
            <a:ext cx="384047" cy="314532"/>
          </a:xfrm>
          <a:prstGeom prst="flowChartOffpage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Slide Number Placeholder 4"/>
          <p:cNvSpPr>
            <a:spLocks noGrp="1"/>
          </p:cNvSpPr>
          <p:nvPr>
            <p:ph type="sldNum" sz="quarter" idx="12"/>
          </p:nvPr>
        </p:nvSpPr>
        <p:spPr>
          <a:xfrm>
            <a:off x="11389494" y="263969"/>
            <a:ext cx="610241" cy="366183"/>
          </a:xfrm>
          <a:prstGeom prst="rect">
            <a:avLst/>
          </a:prstGeom>
        </p:spPr>
        <p:txBody>
          <a:bodyPr anchor="ctr"/>
          <a:lstStyle>
            <a:lvl1pPr algn="ctr">
              <a:defRPr sz="1335" b="1">
                <a:solidFill>
                  <a:schemeClr val="bg1"/>
                </a:solidFill>
              </a:defRPr>
            </a:lvl1pPr>
          </a:lstStyle>
          <a:p>
            <a:fld id="{C136B7D2-B98C-44FD-8D04-7EC62A56497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23058" y="265374"/>
            <a:ext cx="10515600" cy="466148"/>
          </a:xfrm>
        </p:spPr>
        <p:txBody>
          <a:bodyPr>
            <a:normAutofit/>
          </a:bodyPr>
          <a:lstStyle>
            <a:lvl1pPr marL="457200" indent="-457200">
              <a:buFont typeface="Wingdings" panose="05000000000000000000" pitchFamily="2" charset="2"/>
              <a:buChar char="ü"/>
              <a:defRPr sz="3200" b="1">
                <a:solidFill>
                  <a:srgbClr val="77B878"/>
                </a:solidFill>
              </a:defRPr>
            </a:lvl1p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image" Target="../media/image1.jpeg"/><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l="-28000" r="-28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
            <a:lum/>
          </a:blip>
          <a:srcRect/>
          <a:stretch>
            <a:fillRect l="-28000" r="-28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6.xml"/><Relationship Id="rId4" Type="http://schemas.openxmlformats.org/officeDocument/2006/relationships/image" Target="../media/image2.svg"/><Relationship Id="rId3" Type="http://schemas.openxmlformats.org/officeDocument/2006/relationships/image" Target="../media/image3.png"/><Relationship Id="rId2" Type="http://schemas.openxmlformats.org/officeDocument/2006/relationships/image" Target="../media/image1.sv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6.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1.svg"/><Relationship Id="rId3" Type="http://schemas.openxmlformats.org/officeDocument/2006/relationships/image" Target="../media/image2.png"/><Relationship Id="rId2" Type="http://schemas.openxmlformats.org/officeDocument/2006/relationships/image" Target="../media/image2.sv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数据 5"/>
          <p:cNvSpPr/>
          <p:nvPr/>
        </p:nvSpPr>
        <p:spPr>
          <a:xfrm>
            <a:off x="2059706" y="2891465"/>
            <a:ext cx="5661893" cy="146228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3871"/>
              <a:gd name="connsiteY0-2" fmla="*/ 10000 h 10000"/>
              <a:gd name="connsiteX1-3" fmla="*/ 2000 w 13871"/>
              <a:gd name="connsiteY1-4" fmla="*/ 0 h 10000"/>
              <a:gd name="connsiteX2-5" fmla="*/ 13871 w 13871"/>
              <a:gd name="connsiteY2-6" fmla="*/ 2910 h 10000"/>
              <a:gd name="connsiteX3-7" fmla="*/ 8000 w 13871"/>
              <a:gd name="connsiteY3-8" fmla="*/ 10000 h 10000"/>
              <a:gd name="connsiteX4-9" fmla="*/ 0 w 13871"/>
              <a:gd name="connsiteY4-10" fmla="*/ 10000 h 10000"/>
              <a:gd name="connsiteX0-11" fmla="*/ 0 w 13871"/>
              <a:gd name="connsiteY0-12" fmla="*/ 8360 h 8360"/>
              <a:gd name="connsiteX1-13" fmla="*/ 11153 w 13871"/>
              <a:gd name="connsiteY1-14" fmla="*/ 0 h 8360"/>
              <a:gd name="connsiteX2-15" fmla="*/ 13871 w 13871"/>
              <a:gd name="connsiteY2-16" fmla="*/ 1270 h 8360"/>
              <a:gd name="connsiteX3-17" fmla="*/ 8000 w 13871"/>
              <a:gd name="connsiteY3-18" fmla="*/ 8360 h 8360"/>
              <a:gd name="connsiteX4-19" fmla="*/ 0 w 13871"/>
              <a:gd name="connsiteY4-20" fmla="*/ 8360 h 8360"/>
              <a:gd name="connsiteX0-21" fmla="*/ 0 w 16221"/>
              <a:gd name="connsiteY0-22" fmla="*/ 5063 h 10000"/>
              <a:gd name="connsiteX1-23" fmla="*/ 14262 w 16221"/>
              <a:gd name="connsiteY1-24" fmla="*/ 0 h 10000"/>
              <a:gd name="connsiteX2-25" fmla="*/ 16221 w 16221"/>
              <a:gd name="connsiteY2-26" fmla="*/ 1519 h 10000"/>
              <a:gd name="connsiteX3-27" fmla="*/ 11988 w 16221"/>
              <a:gd name="connsiteY3-28" fmla="*/ 10000 h 10000"/>
              <a:gd name="connsiteX4-29" fmla="*/ 0 w 16221"/>
              <a:gd name="connsiteY4-30" fmla="*/ 5063 h 10000"/>
              <a:gd name="connsiteX0-31" fmla="*/ 0 w 16221"/>
              <a:gd name="connsiteY0-32" fmla="*/ 7246 h 12183"/>
              <a:gd name="connsiteX1-33" fmla="*/ 10250 w 16221"/>
              <a:gd name="connsiteY1-34" fmla="*/ 0 h 12183"/>
              <a:gd name="connsiteX2-35" fmla="*/ 16221 w 16221"/>
              <a:gd name="connsiteY2-36" fmla="*/ 3702 h 12183"/>
              <a:gd name="connsiteX3-37" fmla="*/ 11988 w 16221"/>
              <a:gd name="connsiteY3-38" fmla="*/ 12183 h 12183"/>
              <a:gd name="connsiteX4-39" fmla="*/ 0 w 16221"/>
              <a:gd name="connsiteY4-40" fmla="*/ 7246 h 12183"/>
              <a:gd name="connsiteX0-41" fmla="*/ 0 w 16221"/>
              <a:gd name="connsiteY0-42" fmla="*/ 7246 h 13132"/>
              <a:gd name="connsiteX1-43" fmla="*/ 10250 w 16221"/>
              <a:gd name="connsiteY1-44" fmla="*/ 0 h 13132"/>
              <a:gd name="connsiteX2-45" fmla="*/ 16221 w 16221"/>
              <a:gd name="connsiteY2-46" fmla="*/ 3702 h 13132"/>
              <a:gd name="connsiteX3-47" fmla="*/ 3412 w 16221"/>
              <a:gd name="connsiteY3-48" fmla="*/ 13132 h 13132"/>
              <a:gd name="connsiteX4-49" fmla="*/ 0 w 16221"/>
              <a:gd name="connsiteY4-50" fmla="*/ 7246 h 13132"/>
              <a:gd name="connsiteX0-51" fmla="*/ 0 w 16279"/>
              <a:gd name="connsiteY0-52" fmla="*/ 7246 h 13132"/>
              <a:gd name="connsiteX1-53" fmla="*/ 10250 w 16279"/>
              <a:gd name="connsiteY1-54" fmla="*/ 0 h 13132"/>
              <a:gd name="connsiteX2-55" fmla="*/ 16279 w 16279"/>
              <a:gd name="connsiteY2-56" fmla="*/ 3765 h 13132"/>
              <a:gd name="connsiteX3-57" fmla="*/ 3412 w 16279"/>
              <a:gd name="connsiteY3-58" fmla="*/ 13132 h 13132"/>
              <a:gd name="connsiteX4-59" fmla="*/ 0 w 16279"/>
              <a:gd name="connsiteY4-60" fmla="*/ 7246 h 13132"/>
              <a:gd name="connsiteX0-61" fmla="*/ 0 w 16301"/>
              <a:gd name="connsiteY0-62" fmla="*/ 7246 h 13132"/>
              <a:gd name="connsiteX1-63" fmla="*/ 10250 w 16301"/>
              <a:gd name="connsiteY1-64" fmla="*/ 0 h 13132"/>
              <a:gd name="connsiteX2-65" fmla="*/ 16301 w 16301"/>
              <a:gd name="connsiteY2-66" fmla="*/ 3812 h 13132"/>
              <a:gd name="connsiteX3-67" fmla="*/ 3412 w 16301"/>
              <a:gd name="connsiteY3-68" fmla="*/ 13132 h 13132"/>
              <a:gd name="connsiteX4-69" fmla="*/ 0 w 16301"/>
              <a:gd name="connsiteY4-70" fmla="*/ 7246 h 13132"/>
              <a:gd name="connsiteX0-71" fmla="*/ 0 w 16366"/>
              <a:gd name="connsiteY0-72" fmla="*/ 7246 h 13132"/>
              <a:gd name="connsiteX1-73" fmla="*/ 10250 w 16366"/>
              <a:gd name="connsiteY1-74" fmla="*/ 0 h 13132"/>
              <a:gd name="connsiteX2-75" fmla="*/ 16366 w 16366"/>
              <a:gd name="connsiteY2-76" fmla="*/ 3836 h 13132"/>
              <a:gd name="connsiteX3-77" fmla="*/ 3412 w 16366"/>
              <a:gd name="connsiteY3-78" fmla="*/ 13132 h 13132"/>
              <a:gd name="connsiteX4-79" fmla="*/ 0 w 16366"/>
              <a:gd name="connsiteY4-80" fmla="*/ 7246 h 131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366" h="13132">
                <a:moveTo>
                  <a:pt x="0" y="7246"/>
                </a:moveTo>
                <a:lnTo>
                  <a:pt x="10250" y="0"/>
                </a:lnTo>
                <a:lnTo>
                  <a:pt x="16366" y="3836"/>
                </a:lnTo>
                <a:lnTo>
                  <a:pt x="3412" y="13132"/>
                </a:lnTo>
                <a:lnTo>
                  <a:pt x="0" y="7246"/>
                </a:lnTo>
                <a:close/>
              </a:path>
            </a:pathLst>
          </a:cu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endParaRPr lang="zh-CN" altLang="en-US">
              <a:cs typeface="+mn-ea"/>
            </a:endParaRPr>
          </a:p>
        </p:txBody>
      </p:sp>
      <p:sp>
        <p:nvSpPr>
          <p:cNvPr id="4" name="流程图: 数据 5"/>
          <p:cNvSpPr/>
          <p:nvPr/>
        </p:nvSpPr>
        <p:spPr>
          <a:xfrm>
            <a:off x="3685306" y="4085568"/>
            <a:ext cx="6373094" cy="1462287"/>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3871"/>
              <a:gd name="connsiteY0-2" fmla="*/ 10000 h 10000"/>
              <a:gd name="connsiteX1-3" fmla="*/ 2000 w 13871"/>
              <a:gd name="connsiteY1-4" fmla="*/ 0 h 10000"/>
              <a:gd name="connsiteX2-5" fmla="*/ 13871 w 13871"/>
              <a:gd name="connsiteY2-6" fmla="*/ 2910 h 10000"/>
              <a:gd name="connsiteX3-7" fmla="*/ 8000 w 13871"/>
              <a:gd name="connsiteY3-8" fmla="*/ 10000 h 10000"/>
              <a:gd name="connsiteX4-9" fmla="*/ 0 w 13871"/>
              <a:gd name="connsiteY4-10" fmla="*/ 10000 h 10000"/>
              <a:gd name="connsiteX0-11" fmla="*/ 0 w 13871"/>
              <a:gd name="connsiteY0-12" fmla="*/ 8360 h 8360"/>
              <a:gd name="connsiteX1-13" fmla="*/ 11153 w 13871"/>
              <a:gd name="connsiteY1-14" fmla="*/ 0 h 8360"/>
              <a:gd name="connsiteX2-15" fmla="*/ 13871 w 13871"/>
              <a:gd name="connsiteY2-16" fmla="*/ 1270 h 8360"/>
              <a:gd name="connsiteX3-17" fmla="*/ 8000 w 13871"/>
              <a:gd name="connsiteY3-18" fmla="*/ 8360 h 8360"/>
              <a:gd name="connsiteX4-19" fmla="*/ 0 w 13871"/>
              <a:gd name="connsiteY4-20" fmla="*/ 8360 h 8360"/>
              <a:gd name="connsiteX0-21" fmla="*/ 0 w 16221"/>
              <a:gd name="connsiteY0-22" fmla="*/ 5063 h 10000"/>
              <a:gd name="connsiteX1-23" fmla="*/ 14262 w 16221"/>
              <a:gd name="connsiteY1-24" fmla="*/ 0 h 10000"/>
              <a:gd name="connsiteX2-25" fmla="*/ 16221 w 16221"/>
              <a:gd name="connsiteY2-26" fmla="*/ 1519 h 10000"/>
              <a:gd name="connsiteX3-27" fmla="*/ 11988 w 16221"/>
              <a:gd name="connsiteY3-28" fmla="*/ 10000 h 10000"/>
              <a:gd name="connsiteX4-29" fmla="*/ 0 w 16221"/>
              <a:gd name="connsiteY4-30" fmla="*/ 5063 h 10000"/>
              <a:gd name="connsiteX0-31" fmla="*/ 0 w 16221"/>
              <a:gd name="connsiteY0-32" fmla="*/ 7246 h 12183"/>
              <a:gd name="connsiteX1-33" fmla="*/ 10250 w 16221"/>
              <a:gd name="connsiteY1-34" fmla="*/ 0 h 12183"/>
              <a:gd name="connsiteX2-35" fmla="*/ 16221 w 16221"/>
              <a:gd name="connsiteY2-36" fmla="*/ 3702 h 12183"/>
              <a:gd name="connsiteX3-37" fmla="*/ 11988 w 16221"/>
              <a:gd name="connsiteY3-38" fmla="*/ 12183 h 12183"/>
              <a:gd name="connsiteX4-39" fmla="*/ 0 w 16221"/>
              <a:gd name="connsiteY4-40" fmla="*/ 7246 h 12183"/>
              <a:gd name="connsiteX0-41" fmla="*/ 0 w 16221"/>
              <a:gd name="connsiteY0-42" fmla="*/ 7246 h 13132"/>
              <a:gd name="connsiteX1-43" fmla="*/ 10250 w 16221"/>
              <a:gd name="connsiteY1-44" fmla="*/ 0 h 13132"/>
              <a:gd name="connsiteX2-45" fmla="*/ 16221 w 16221"/>
              <a:gd name="connsiteY2-46" fmla="*/ 3702 h 13132"/>
              <a:gd name="connsiteX3-47" fmla="*/ 3412 w 16221"/>
              <a:gd name="connsiteY3-48" fmla="*/ 13132 h 13132"/>
              <a:gd name="connsiteX4-49" fmla="*/ 0 w 16221"/>
              <a:gd name="connsiteY4-50" fmla="*/ 7246 h 13132"/>
              <a:gd name="connsiteX0-51" fmla="*/ 0 w 16279"/>
              <a:gd name="connsiteY0-52" fmla="*/ 7246 h 13132"/>
              <a:gd name="connsiteX1-53" fmla="*/ 10250 w 16279"/>
              <a:gd name="connsiteY1-54" fmla="*/ 0 h 13132"/>
              <a:gd name="connsiteX2-55" fmla="*/ 16279 w 16279"/>
              <a:gd name="connsiteY2-56" fmla="*/ 3765 h 13132"/>
              <a:gd name="connsiteX3-57" fmla="*/ 3412 w 16279"/>
              <a:gd name="connsiteY3-58" fmla="*/ 13132 h 13132"/>
              <a:gd name="connsiteX4-59" fmla="*/ 0 w 16279"/>
              <a:gd name="connsiteY4-60" fmla="*/ 7246 h 13132"/>
              <a:gd name="connsiteX0-61" fmla="*/ 0 w 16301"/>
              <a:gd name="connsiteY0-62" fmla="*/ 7246 h 13132"/>
              <a:gd name="connsiteX1-63" fmla="*/ 10250 w 16301"/>
              <a:gd name="connsiteY1-64" fmla="*/ 0 h 13132"/>
              <a:gd name="connsiteX2-65" fmla="*/ 16301 w 16301"/>
              <a:gd name="connsiteY2-66" fmla="*/ 3812 h 13132"/>
              <a:gd name="connsiteX3-67" fmla="*/ 3412 w 16301"/>
              <a:gd name="connsiteY3-68" fmla="*/ 13132 h 13132"/>
              <a:gd name="connsiteX4-69" fmla="*/ 0 w 16301"/>
              <a:gd name="connsiteY4-70" fmla="*/ 7246 h 13132"/>
              <a:gd name="connsiteX0-71" fmla="*/ 0 w 16366"/>
              <a:gd name="connsiteY0-72" fmla="*/ 7246 h 13132"/>
              <a:gd name="connsiteX1-73" fmla="*/ 10250 w 16366"/>
              <a:gd name="connsiteY1-74" fmla="*/ 0 h 13132"/>
              <a:gd name="connsiteX2-75" fmla="*/ 16366 w 16366"/>
              <a:gd name="connsiteY2-76" fmla="*/ 3836 h 13132"/>
              <a:gd name="connsiteX3-77" fmla="*/ 3412 w 16366"/>
              <a:gd name="connsiteY3-78" fmla="*/ 13132 h 13132"/>
              <a:gd name="connsiteX4-79" fmla="*/ 0 w 16366"/>
              <a:gd name="connsiteY4-80" fmla="*/ 7246 h 131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366" h="13132">
                <a:moveTo>
                  <a:pt x="0" y="7246"/>
                </a:moveTo>
                <a:lnTo>
                  <a:pt x="10250" y="0"/>
                </a:lnTo>
                <a:lnTo>
                  <a:pt x="16366" y="3836"/>
                </a:lnTo>
                <a:lnTo>
                  <a:pt x="3412" y="13132"/>
                </a:lnTo>
                <a:lnTo>
                  <a:pt x="0" y="7246"/>
                </a:lnTo>
                <a:close/>
              </a:path>
            </a:pathLst>
          </a:cu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zh-CN" altLang="en-US">
              <a:cs typeface="+mn-ea"/>
            </a:endParaRPr>
          </a:p>
        </p:txBody>
      </p:sp>
      <p:sp>
        <p:nvSpPr>
          <p:cNvPr id="7" name="矩形 6"/>
          <p:cNvSpPr/>
          <p:nvPr/>
        </p:nvSpPr>
        <p:spPr>
          <a:xfrm flipH="1">
            <a:off x="3685304" y="4890431"/>
            <a:ext cx="7740077" cy="8822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just"/>
            <a:r>
              <a:rPr lang="en-US" altLang="zh-CN" sz="2400" b="1">
                <a:cs typeface="+mn-ea"/>
              </a:rPr>
              <a:t>3. Ý nghĩa và tác động của phong trào Văn hóa Phục hưng đối với xã hội Tây Âu.</a:t>
            </a:r>
            <a:endParaRPr lang="zh-CN" altLang="en-US" sz="2400" b="1" dirty="0">
              <a:cs typeface="+mn-ea"/>
            </a:endParaRPr>
          </a:p>
        </p:txBody>
      </p:sp>
      <p:sp>
        <p:nvSpPr>
          <p:cNvPr id="8" name="矩形 7"/>
          <p:cNvSpPr/>
          <p:nvPr/>
        </p:nvSpPr>
        <p:spPr>
          <a:xfrm flipH="1">
            <a:off x="2059706" y="3710450"/>
            <a:ext cx="8072587" cy="8048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just"/>
            <a:r>
              <a:rPr lang="en-US" altLang="zh-CN" sz="2400" b="1">
                <a:cs typeface="+mn-ea"/>
              </a:rPr>
              <a:t>2. Những thành tựu tiêu biểu của phong trào Văn hóa Phục hưng.</a:t>
            </a:r>
            <a:endParaRPr lang="zh-CN" altLang="en-US" sz="2400" b="1" dirty="0">
              <a:cs typeface="+mn-ea"/>
            </a:endParaRPr>
          </a:p>
        </p:txBody>
      </p:sp>
      <p:sp>
        <p:nvSpPr>
          <p:cNvPr id="9" name="矩形 8"/>
          <p:cNvSpPr/>
          <p:nvPr/>
        </p:nvSpPr>
        <p:spPr>
          <a:xfrm flipH="1">
            <a:off x="563269" y="2428506"/>
            <a:ext cx="7232222" cy="8866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just">
              <a:defRPr/>
            </a:pPr>
            <a:r>
              <a:rPr lang="en-US" altLang="zh-CN" sz="2400" b="1">
                <a:cs typeface="+mn-ea"/>
              </a:rPr>
              <a:t>1. Những biến đổi quan trọng về kinh tế - xã hội của Tây Âu từ thế kỷ XIII đến thế kỷ XVI.</a:t>
            </a:r>
            <a:endParaRPr lang="zh-CN" altLang="en-US" sz="2400" b="1" dirty="0">
              <a:cs typeface="+mn-ea"/>
            </a:endParaRPr>
          </a:p>
        </p:txBody>
      </p:sp>
      <p:sp>
        <p:nvSpPr>
          <p:cNvPr id="13" name="文本框 15"/>
          <p:cNvSpPr txBox="1"/>
          <p:nvPr/>
        </p:nvSpPr>
        <p:spPr>
          <a:xfrm>
            <a:off x="7228636" y="5565386"/>
            <a:ext cx="4988045" cy="451405"/>
          </a:xfrm>
          <a:prstGeom prst="rect">
            <a:avLst/>
          </a:prstGeom>
          <a:noFill/>
        </p:spPr>
        <p:txBody>
          <a:bodyPr lIns="121908" tIns="60954" rIns="121908" bIns="60954">
            <a:spAutoFit/>
          </a:bodyPr>
          <a:lstStyle/>
          <a:p>
            <a:pPr>
              <a:defRPr/>
            </a:pPr>
            <a:endParaRPr lang="zh-CN" altLang="en-US" sz="2100" dirty="0">
              <a:solidFill>
                <a:schemeClr val="tx1">
                  <a:lumMod val="50000"/>
                  <a:lumOff val="50000"/>
                </a:schemeClr>
              </a:solidFill>
              <a:latin typeface="+mn-ea"/>
              <a:cs typeface="+mn-ea"/>
            </a:endParaRPr>
          </a:p>
        </p:txBody>
      </p:sp>
      <p:sp>
        <p:nvSpPr>
          <p:cNvPr id="21" name="Rectangle: Rounded Corners 20"/>
          <p:cNvSpPr/>
          <p:nvPr/>
        </p:nvSpPr>
        <p:spPr>
          <a:xfrm>
            <a:off x="2649717" y="780218"/>
            <a:ext cx="6892565" cy="1093015"/>
          </a:xfrm>
          <a:prstGeom prst="roundRect">
            <a:avLst/>
          </a:prstGeom>
          <a:solidFill>
            <a:srgbClr val="D4E8BE"/>
          </a:solidFill>
          <a:effectLst>
            <a:glow rad="228600">
              <a:schemeClr val="accent6">
                <a:satMod val="175000"/>
                <a:alpha val="40000"/>
              </a:schemeClr>
            </a:glow>
            <a:reflection blurRad="6350" stA="50000" endA="300" endPos="55500" dist="508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rPr>
              <a:t>Bài 4. VĂN HÓA PHỤC HƯNG</a:t>
            </a:r>
            <a:endParaRPr lang="en-US" sz="3200" b="1">
              <a:solidFill>
                <a:srgbClr val="FF0000"/>
              </a:solidFill>
            </a:endParaRPr>
          </a:p>
          <a:p>
            <a:pPr algn="ctr"/>
            <a:r>
              <a:rPr lang="en-US" sz="2400" b="1">
                <a:solidFill>
                  <a:srgbClr val="FF0000"/>
                </a:solidFill>
              </a:rPr>
              <a:t>(2 tiết)</a:t>
            </a:r>
            <a:endParaRPr lang="en-US" sz="2400" b="1">
              <a:solidFill>
                <a:srgbClr val="FF0000"/>
              </a:solidFill>
            </a:endParaRPr>
          </a:p>
        </p:txBody>
      </p:sp>
      <p:pic>
        <p:nvPicPr>
          <p:cNvPr id="2"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13279848">
            <a:off x="9958886" y="-485299"/>
            <a:ext cx="2385498" cy="26432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96368" y="4085568"/>
            <a:ext cx="3546085" cy="5083992"/>
          </a:xfrm>
          <a:prstGeom prst="rect">
            <a:avLst/>
          </a:prstGeom>
        </p:spPr>
      </p:pic>
      <p:pic>
        <p:nvPicPr>
          <p:cNvPr id="6"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11132041">
            <a:off x="10767018" y="1392318"/>
            <a:ext cx="1748532" cy="193743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22" presetClass="entr" presetSubtype="1" fill="hold" grpId="0" nodeType="withEffect">
                                  <p:stCondLst>
                                    <p:cond delay="30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par>
                                <p:cTn id="17" presetID="22" presetClass="entr" presetSubtype="8" fill="hold" grpId="0" nodeType="withEffect">
                                  <p:stCondLst>
                                    <p:cond delay="6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1" fill="hold" grpId="0" nodeType="withEffect">
                                  <p:stCondLst>
                                    <p:cond delay="90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par>
                                <p:cTn id="23" presetID="22" presetClass="entr" presetSubtype="8" fill="hold" grpId="0" nodeType="withEffect">
                                  <p:stCondLst>
                                    <p:cond delay="120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P spid="9"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Rectangle: Rounded Corners 29"/>
          <p:cNvSpPr/>
          <p:nvPr/>
        </p:nvSpPr>
        <p:spPr>
          <a:xfrm>
            <a:off x="138430" y="111125"/>
            <a:ext cx="11931015" cy="59563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lang="en-US" sz="2200" b="1">
                <a:solidFill>
                  <a:srgbClr val="FF0000"/>
                </a:solidFill>
              </a:rPr>
              <a:t>1. Những biến đổi quan trọng về kinh tế - xã hội của Tây Âu từ thế kỷ XIII đến thế kỷ XVI.</a:t>
            </a:r>
            <a:endParaRPr lang="en-US" sz="2200" b="1">
              <a:solidFill>
                <a:srgbClr val="FF0000"/>
              </a:solidFill>
            </a:endParaRPr>
          </a:p>
        </p:txBody>
      </p:sp>
      <p:sp>
        <p:nvSpPr>
          <p:cNvPr id="34" name="Rectangle: Rounded Corners 33"/>
          <p:cNvSpPr/>
          <p:nvPr/>
        </p:nvSpPr>
        <p:spPr>
          <a:xfrm>
            <a:off x="260985" y="1291590"/>
            <a:ext cx="11931015" cy="837565"/>
          </a:xfrm>
          <a:prstGeom prst="roundRect">
            <a:avLst/>
          </a:prstGeom>
          <a:solidFill>
            <a:srgbClr val="C5E2F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800">
                <a:solidFill>
                  <a:schemeClr val="tx1"/>
                </a:solidFill>
              </a:rPr>
              <a:t>Dựa vào thông tin trong bài và quan sát tư liệu 4.1, 4.2. em hãy trình bày những biến đổi quan trọng về kinh tế ở Tây Âu thế kỷ XIII – XVI?</a:t>
            </a:r>
            <a:endParaRPr lang="en-US" sz="2800">
              <a:solidFill>
                <a:schemeClr val="tx1"/>
              </a:solidFill>
            </a:endParaRPr>
          </a:p>
        </p:txBody>
      </p:sp>
      <p:sp>
        <p:nvSpPr>
          <p:cNvPr id="4" name="Rectangle: Rounded Corners 3"/>
          <p:cNvSpPr/>
          <p:nvPr/>
        </p:nvSpPr>
        <p:spPr>
          <a:xfrm>
            <a:off x="130810" y="2633980"/>
            <a:ext cx="11930380" cy="1161415"/>
          </a:xfrm>
          <a:prstGeom prst="roundRect">
            <a:avLst/>
          </a:prstGeom>
          <a:solidFill>
            <a:srgbClr val="C5E2F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800">
                <a:solidFill>
                  <a:schemeClr val="tx1"/>
                </a:solidFill>
              </a:rPr>
              <a:t>Cho biết giai cấp mới nào xuất hiện trong xã hội. Tại sao họ lại có nhu cầu xây dựng một hệ tư tưởng và văn hóa mới?</a:t>
            </a:r>
            <a:endParaRPr lang="en-US" sz="2800">
              <a:solidFill>
                <a:schemeClr val="tx1"/>
              </a:solidFill>
            </a:endParaRPr>
          </a:p>
        </p:txBody>
      </p:sp>
      <p:sp>
        <p:nvSpPr>
          <p:cNvPr id="3" name="Rectangle: Rounded Corners 1"/>
          <p:cNvSpPr/>
          <p:nvPr/>
        </p:nvSpPr>
        <p:spPr>
          <a:xfrm>
            <a:off x="139065" y="4577715"/>
            <a:ext cx="11930380" cy="1425575"/>
          </a:xfrm>
          <a:prstGeom prst="roundRect">
            <a:avLst/>
          </a:prstGeom>
          <a:solidFill>
            <a:srgbClr val="C5E2F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800">
                <a:solidFill>
                  <a:schemeClr val="tx1"/>
                </a:solidFill>
              </a:rPr>
              <a:t>Phong trào Văn hóa </a:t>
            </a:r>
            <a:endParaRPr lang="en-US" sz="2800">
              <a:solidFill>
                <a:schemeClr val="tx1"/>
              </a:solidFill>
            </a:endParaRPr>
          </a:p>
          <a:p>
            <a:pPr algn="ctr"/>
            <a:r>
              <a:rPr lang="en-US" sz="2800">
                <a:solidFill>
                  <a:schemeClr val="tx1"/>
                </a:solidFill>
              </a:rPr>
              <a:t>Phục hưng bắt đầu ở đâu, vào thời gian nào?</a:t>
            </a:r>
            <a:endParaRPr lang="en-US" sz="28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randombar(horizontal)">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34" grpId="0" bldLvl="0" animBg="1"/>
      <p:bldP spid="4" grpId="0" bldLvl="0" animBg="1"/>
      <p:bldP spid="3"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Rounded Corners 29"/>
          <p:cNvSpPr/>
          <p:nvPr/>
        </p:nvSpPr>
        <p:spPr>
          <a:xfrm>
            <a:off x="138544" y="110836"/>
            <a:ext cx="10012219" cy="886691"/>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a:solidFill>
                  <a:srgbClr val="FF0000"/>
                </a:solidFill>
              </a:rPr>
              <a:t>1. Những biến đổi quan trọng về kinh tế - xã hội của Tây Âu từ thế kỷ XIII đến thế kỷ XVI.</a:t>
            </a:r>
            <a:endParaRPr lang="en-US" sz="2400" b="1">
              <a:solidFill>
                <a:srgbClr val="FF0000"/>
              </a:solidFill>
            </a:endParaRPr>
          </a:p>
        </p:txBody>
      </p:sp>
      <p:pic>
        <p:nvPicPr>
          <p:cNvPr id="32" name="Picture 31"/>
          <p:cNvPicPr>
            <a:picLocks noChangeAspect="1"/>
          </p:cNvPicPr>
          <p:nvPr/>
        </p:nvPicPr>
        <p:blipFill>
          <a:blip r:embed="rId1"/>
          <a:stretch>
            <a:fillRect/>
          </a:stretch>
        </p:blipFill>
        <p:spPr>
          <a:xfrm>
            <a:off x="253909" y="1108724"/>
            <a:ext cx="4352925" cy="4791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extBox 32"/>
          <p:cNvSpPr txBox="1"/>
          <p:nvPr/>
        </p:nvSpPr>
        <p:spPr>
          <a:xfrm>
            <a:off x="391246" y="5972319"/>
            <a:ext cx="4725699" cy="923330"/>
          </a:xfrm>
          <a:prstGeom prst="rect">
            <a:avLst/>
          </a:prstGeom>
          <a:noFill/>
        </p:spPr>
        <p:txBody>
          <a:bodyPr wrap="square" rtlCol="0">
            <a:spAutoFit/>
          </a:bodyPr>
          <a:lstStyle/>
          <a:p>
            <a:pPr algn="ctr"/>
            <a:r>
              <a:rPr lang="en-US"/>
              <a:t>4.1 Chiếc ghế dài (ban-ca – tiếng I-ta-lia-a, bank – tiếng Anh) dùng làm quầy đổi tiền tệ ở Phi-ren-xê, I-ta-li-a (tranh vẽ, thế kỷ XIV)</a:t>
            </a:r>
            <a:endParaRPr lang="en-US"/>
          </a:p>
        </p:txBody>
      </p:sp>
      <p:sp>
        <p:nvSpPr>
          <p:cNvPr id="34" name="Rectangle: Rounded Corners 33"/>
          <p:cNvSpPr/>
          <p:nvPr/>
        </p:nvSpPr>
        <p:spPr>
          <a:xfrm>
            <a:off x="5244422" y="5366204"/>
            <a:ext cx="6308437" cy="1430627"/>
          </a:xfrm>
          <a:prstGeom prst="roundRect">
            <a:avLst/>
          </a:prstGeom>
          <a:solidFill>
            <a:srgbClr val="C5E2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F0000"/>
                </a:solidFill>
              </a:rPr>
              <a:t>Dựa vào thông tin trong bài và quan sát tư liệu 4.1, 4.2. em hãy trình bày những biến đổi quan trọng về kinh tế ở Tây Âu thế kỷ XIII – XVI?</a:t>
            </a:r>
            <a:endParaRPr lang="en-US" sz="2400">
              <a:solidFill>
                <a:srgbClr val="FF0000"/>
              </a:solidFill>
            </a:endParaRPr>
          </a:p>
        </p:txBody>
      </p:sp>
      <p:pic>
        <p:nvPicPr>
          <p:cNvPr id="36" name="Picture 35"/>
          <p:cNvPicPr>
            <a:picLocks noChangeAspect="1"/>
          </p:cNvPicPr>
          <p:nvPr/>
        </p:nvPicPr>
        <p:blipFill>
          <a:blip r:embed="rId2"/>
          <a:stretch>
            <a:fillRect/>
          </a:stretch>
        </p:blipFill>
        <p:spPr>
          <a:xfrm>
            <a:off x="4695830" y="1108723"/>
            <a:ext cx="7461042" cy="388814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TextBox 36"/>
          <p:cNvSpPr txBox="1"/>
          <p:nvPr/>
        </p:nvSpPr>
        <p:spPr>
          <a:xfrm>
            <a:off x="6874515" y="4996872"/>
            <a:ext cx="3839513" cy="369332"/>
          </a:xfrm>
          <a:prstGeom prst="rect">
            <a:avLst/>
          </a:prstGeom>
          <a:noFill/>
        </p:spPr>
        <p:txBody>
          <a:bodyPr wrap="none" rtlCol="0">
            <a:spAutoFit/>
          </a:bodyPr>
          <a:lstStyle/>
          <a:p>
            <a:r>
              <a:rPr lang="en-US"/>
              <a:t>4.2 Phi-ren-xê (tranh vẽ, năm 1490)</a:t>
            </a:r>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500" fill="hold"/>
                                        <p:tgtEl>
                                          <p:spTgt spid="32"/>
                                        </p:tgtEl>
                                        <p:attrNameLst>
                                          <p:attrName>ppt_w</p:attrName>
                                        </p:attrNameLst>
                                      </p:cBhvr>
                                      <p:tavLst>
                                        <p:tav tm="0">
                                          <p:val>
                                            <p:fltVal val="0"/>
                                          </p:val>
                                        </p:tav>
                                        <p:tav tm="100000">
                                          <p:val>
                                            <p:strVal val="#ppt_w"/>
                                          </p:val>
                                        </p:tav>
                                      </p:tavLst>
                                    </p:anim>
                                    <p:anim calcmode="lin" valueType="num">
                                      <p:cBhvr>
                                        <p:cTn id="14" dur="500" fill="hold"/>
                                        <p:tgtEl>
                                          <p:spTgt spid="32"/>
                                        </p:tgtEl>
                                        <p:attrNameLst>
                                          <p:attrName>ppt_h</p:attrName>
                                        </p:attrNameLst>
                                      </p:cBhvr>
                                      <p:tavLst>
                                        <p:tav tm="0">
                                          <p:val>
                                            <p:fltVal val="0"/>
                                          </p:val>
                                        </p:tav>
                                        <p:tav tm="100000">
                                          <p:val>
                                            <p:strVal val="#ppt_h"/>
                                          </p:val>
                                        </p:tav>
                                      </p:tavLst>
                                    </p:anim>
                                    <p:animEffect transition="in" filter="fade">
                                      <p:cBhvr>
                                        <p:cTn id="15" dur="500"/>
                                        <p:tgtEl>
                                          <p:spTgt spid="32"/>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p:cTn id="18" dur="500" fill="hold"/>
                                        <p:tgtEl>
                                          <p:spTgt spid="33"/>
                                        </p:tgtEl>
                                        <p:attrNameLst>
                                          <p:attrName>ppt_w</p:attrName>
                                        </p:attrNameLst>
                                      </p:cBhvr>
                                      <p:tavLst>
                                        <p:tav tm="0">
                                          <p:val>
                                            <p:fltVal val="0"/>
                                          </p:val>
                                        </p:tav>
                                        <p:tav tm="100000">
                                          <p:val>
                                            <p:strVal val="#ppt_w"/>
                                          </p:val>
                                        </p:tav>
                                      </p:tavLst>
                                    </p:anim>
                                    <p:anim calcmode="lin" valueType="num">
                                      <p:cBhvr>
                                        <p:cTn id="19" dur="500" fill="hold"/>
                                        <p:tgtEl>
                                          <p:spTgt spid="33"/>
                                        </p:tgtEl>
                                        <p:attrNameLst>
                                          <p:attrName>ppt_h</p:attrName>
                                        </p:attrNameLst>
                                      </p:cBhvr>
                                      <p:tavLst>
                                        <p:tav tm="0">
                                          <p:val>
                                            <p:fltVal val="0"/>
                                          </p:val>
                                        </p:tav>
                                        <p:tav tm="100000">
                                          <p:val>
                                            <p:strVal val="#ppt_h"/>
                                          </p:val>
                                        </p:tav>
                                      </p:tavLst>
                                    </p:anim>
                                    <p:animEffect transition="in" filter="fade">
                                      <p:cBhvr>
                                        <p:cTn id="20" dur="500"/>
                                        <p:tgtEl>
                                          <p:spTgt spid="33"/>
                                        </p:tgtEl>
                                      </p:cBhvr>
                                    </p:animEffect>
                                  </p:childTnLst>
                                </p:cTn>
                              </p:par>
                              <p:par>
                                <p:cTn id="21" presetID="53" presetClass="entr" presetSubtype="16"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500" fill="hold"/>
                                        <p:tgtEl>
                                          <p:spTgt spid="36"/>
                                        </p:tgtEl>
                                        <p:attrNameLst>
                                          <p:attrName>ppt_w</p:attrName>
                                        </p:attrNameLst>
                                      </p:cBhvr>
                                      <p:tavLst>
                                        <p:tav tm="0">
                                          <p:val>
                                            <p:fltVal val="0"/>
                                          </p:val>
                                        </p:tav>
                                        <p:tav tm="100000">
                                          <p:val>
                                            <p:strVal val="#ppt_w"/>
                                          </p:val>
                                        </p:tav>
                                      </p:tavLst>
                                    </p:anim>
                                    <p:anim calcmode="lin" valueType="num">
                                      <p:cBhvr>
                                        <p:cTn id="24" dur="500" fill="hold"/>
                                        <p:tgtEl>
                                          <p:spTgt spid="36"/>
                                        </p:tgtEl>
                                        <p:attrNameLst>
                                          <p:attrName>ppt_h</p:attrName>
                                        </p:attrNameLst>
                                      </p:cBhvr>
                                      <p:tavLst>
                                        <p:tav tm="0">
                                          <p:val>
                                            <p:fltVal val="0"/>
                                          </p:val>
                                        </p:tav>
                                        <p:tav tm="100000">
                                          <p:val>
                                            <p:strVal val="#ppt_h"/>
                                          </p:val>
                                        </p:tav>
                                      </p:tavLst>
                                    </p:anim>
                                    <p:animEffect transition="in" filter="fade">
                                      <p:cBhvr>
                                        <p:cTn id="25" dur="500"/>
                                        <p:tgtEl>
                                          <p:spTgt spid="36"/>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randombar(horizontal)">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3" grpId="0"/>
      <p:bldP spid="34" grpId="0" animBg="1"/>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Rounded Corners 52"/>
          <p:cNvSpPr/>
          <p:nvPr/>
        </p:nvSpPr>
        <p:spPr>
          <a:xfrm>
            <a:off x="138544" y="110836"/>
            <a:ext cx="10012219" cy="886691"/>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a:solidFill>
                  <a:srgbClr val="FF0000"/>
                </a:solidFill>
              </a:rPr>
              <a:t>1. Những biến đổi quan trọng về kinh tế - xã hội của Tây Âu từ thế kỷ XIII đến thế kỷ XVI.</a:t>
            </a:r>
            <a:endParaRPr lang="en-US" sz="2400" b="1">
              <a:solidFill>
                <a:srgbClr val="FF0000"/>
              </a:solidFill>
            </a:endParaRPr>
          </a:p>
        </p:txBody>
      </p:sp>
      <p:sp>
        <p:nvSpPr>
          <p:cNvPr id="54" name="Rectangle: Rounded Corners 53"/>
          <p:cNvSpPr/>
          <p:nvPr/>
        </p:nvSpPr>
        <p:spPr>
          <a:xfrm>
            <a:off x="7647708" y="1152236"/>
            <a:ext cx="4405748" cy="2514600"/>
          </a:xfrm>
          <a:prstGeom prst="roundRect">
            <a:avLst/>
          </a:prstGeom>
          <a:solidFill>
            <a:srgbClr val="E2F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rgbClr val="0000CC"/>
                </a:solidFill>
              </a:rPr>
              <a:t>Từ cuối thế kỷ XIII, tình hình kinh tế - xã hội Tây Âu có nhiều biến đổi. Thành thị ngày càng có vai trò là nhưng trung tâm kinh tế quan trọng nhất của Tây Âu. </a:t>
            </a:r>
            <a:endParaRPr lang="en-US" sz="2400">
              <a:solidFill>
                <a:srgbClr val="0000CC"/>
              </a:solidFill>
            </a:endParaRPr>
          </a:p>
        </p:txBody>
      </p:sp>
      <p:pic>
        <p:nvPicPr>
          <p:cNvPr id="3" name="Picture 2"/>
          <p:cNvPicPr>
            <a:picLocks noChangeAspect="1"/>
          </p:cNvPicPr>
          <p:nvPr/>
        </p:nvPicPr>
        <p:blipFill>
          <a:blip r:embed="rId1"/>
          <a:stretch>
            <a:fillRect/>
          </a:stretch>
        </p:blipFill>
        <p:spPr>
          <a:xfrm>
            <a:off x="138544" y="1074016"/>
            <a:ext cx="7424202" cy="49850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138544" y="6135544"/>
            <a:ext cx="7424202" cy="369332"/>
          </a:xfrm>
          <a:prstGeom prst="rect">
            <a:avLst/>
          </a:prstGeom>
          <a:noFill/>
        </p:spPr>
        <p:txBody>
          <a:bodyPr wrap="square" rtlCol="0">
            <a:spAutoFit/>
          </a:bodyPr>
          <a:lstStyle/>
          <a:p>
            <a:pPr algn="ctr"/>
            <a:r>
              <a:rPr lang="en-US"/>
              <a:t>Tranh vẽ: Một hội chợ ở Săm-pa-nhơ (Pháp) thời trung đại</a:t>
            </a:r>
            <a:endParaRPr lang="en-US"/>
          </a:p>
        </p:txBody>
      </p:sp>
      <p:sp>
        <p:nvSpPr>
          <p:cNvPr id="5" name="Rectangle: Rounded Corners 4"/>
          <p:cNvSpPr/>
          <p:nvPr/>
        </p:nvSpPr>
        <p:spPr>
          <a:xfrm>
            <a:off x="7647708" y="3821544"/>
            <a:ext cx="4405748" cy="2683331"/>
          </a:xfrm>
          <a:prstGeom prst="roundRect">
            <a:avLst/>
          </a:prstGeom>
          <a:solidFill>
            <a:srgbClr val="E2F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rgbClr val="0000CC"/>
                </a:solidFill>
              </a:rPr>
              <a:t>Nhiều xưởng sản xuất với quy mô lớn, các công ty thương mại xuất hiện tập trung chủ yếu ở thành thị. Quan hệ sản xuất tư bản chủ nghĩa dần hình thành và ngày càng phát triển.</a:t>
            </a:r>
            <a:endParaRPr lang="en-US" sz="2400">
              <a:solidFill>
                <a:srgbClr val="0000CC"/>
              </a:solidFill>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barn(inVertical)">
                                      <p:cBhvr>
                                        <p:cTn id="41" dur="500"/>
                                        <p:tgtEl>
                                          <p:spTgt spid="54"/>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3"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heel(3)">
                                      <p:cBhvr>
                                        <p:cTn id="4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1016635" y="1403985"/>
            <a:ext cx="9784715" cy="1457960"/>
          </a:xfrm>
          <a:prstGeom prst="roundRect">
            <a:avLst/>
          </a:prstGeom>
          <a:solidFill>
            <a:srgbClr val="C5E2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Cho biết giai cấp mới nào xuất hiện trong xã hội. Tại sao họ lại có nhu cầu xây dựng một hệ tư tưởng và văn hóa mới?</a:t>
            </a:r>
            <a:endParaRPr lang="en-US" sz="2800">
              <a:solidFill>
                <a:schemeClr val="tx1"/>
              </a:solidFill>
            </a:endParaRPr>
          </a:p>
        </p:txBody>
      </p:sp>
      <p:sp>
        <p:nvSpPr>
          <p:cNvPr id="5" name="Rectangle: Rounded Corners 4"/>
          <p:cNvSpPr/>
          <p:nvPr/>
        </p:nvSpPr>
        <p:spPr>
          <a:xfrm>
            <a:off x="5920509" y="3354341"/>
            <a:ext cx="6072910" cy="3307023"/>
          </a:xfrm>
          <a:prstGeom prst="roundRect">
            <a:avLst/>
          </a:prstGeom>
          <a:solidFill>
            <a:srgbClr val="E2F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rgbClr val="0000CC"/>
                </a:solidFill>
              </a:rPr>
              <a:t>Họ không chấp nhận những giáo lí lỗi thời của giáo hội Thiên chúa giáo, đấu tranh chống lại tư tưởng khắt khe của giai cấp phong kiến, muốn xây dựng một nền văn hóa mới đề cao giá trị con người và quyền tự do cá nhân, coi trọng khoa học – kỹ thuật…để mở đường cho chủ nghĩa tư bản phát triển. </a:t>
            </a:r>
            <a:endParaRPr lang="en-US" sz="2400">
              <a:solidFill>
                <a:srgbClr val="0000CC"/>
              </a:solidFill>
            </a:endParaRPr>
          </a:p>
        </p:txBody>
      </p:sp>
      <p:sp>
        <p:nvSpPr>
          <p:cNvPr id="2" name="Rectangle: Rounded Corners 1"/>
          <p:cNvSpPr/>
          <p:nvPr/>
        </p:nvSpPr>
        <p:spPr>
          <a:xfrm>
            <a:off x="138544" y="110836"/>
            <a:ext cx="10012219" cy="886691"/>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a:solidFill>
                  <a:srgbClr val="FF0000"/>
                </a:solidFill>
              </a:rPr>
              <a:t>1. Những biến đổi quan trọng về kinh tế - xã hội của Tây Âu từ thế kỷ XIII đến thế kỷ XVI.</a:t>
            </a:r>
            <a:endParaRPr lang="en-US" sz="2400" b="1">
              <a:solidFill>
                <a:srgbClr val="FF0000"/>
              </a:solidFill>
            </a:endParaRPr>
          </a:p>
        </p:txBody>
      </p:sp>
      <p:sp>
        <p:nvSpPr>
          <p:cNvPr id="7" name="Rectangle: Rounded Corners 6"/>
          <p:cNvSpPr/>
          <p:nvPr/>
        </p:nvSpPr>
        <p:spPr>
          <a:xfrm>
            <a:off x="2382983" y="3354341"/>
            <a:ext cx="3408218" cy="3307023"/>
          </a:xfrm>
          <a:prstGeom prst="roundRect">
            <a:avLst/>
          </a:prstGeom>
          <a:solidFill>
            <a:srgbClr val="E2F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rgbClr val="0000CC"/>
                </a:solidFill>
              </a:rPr>
              <a:t>Giai cấp tư sản (bao gồm tầng lớp chủ xưởng, thương gia, các chủ ngân hàng…) ra đời. Họ có thế lực về kinh tế song lại chưa có địa vị xã hội tương xứng. </a:t>
            </a:r>
            <a:endParaRPr lang="en-US" sz="2400">
              <a:solidFill>
                <a:srgbClr val="0000CC"/>
              </a:solidFill>
            </a:endParaRPr>
          </a:p>
        </p:txBody>
      </p:sp>
      <p:pic>
        <p:nvPicPr>
          <p:cNvPr id="8"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559339" y="3378200"/>
            <a:ext cx="2863631" cy="4105564"/>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876545">
            <a:off x="10497952" y="-445147"/>
            <a:ext cx="2736182" cy="303178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7527637" y="2564306"/>
            <a:ext cx="4553528" cy="3753367"/>
          </a:xfrm>
          <a:prstGeom prst="roundRect">
            <a:avLst/>
          </a:prstGeom>
          <a:solidFill>
            <a:srgbClr val="E2F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rgbClr val="0000CC"/>
                </a:solidFill>
              </a:rPr>
              <a:t>Phong trào bắt đầu vào thế kỷ XIV, diễn ra ở những thành phố tự trị, giàu có thuộc miền Bắc nước ý như Phi-ren-xê, Mi-lan, Vơ-ni-dơ, sau đó lan nhanh sang các nước Tây Âu trong các thế kỷ XV - XVI và trở thành một trào lưu rộng lớn.</a:t>
            </a:r>
            <a:endParaRPr lang="en-US" sz="2400">
              <a:solidFill>
                <a:srgbClr val="0000CC"/>
              </a:solidFill>
            </a:endParaRPr>
          </a:p>
        </p:txBody>
      </p:sp>
      <p:sp>
        <p:nvSpPr>
          <p:cNvPr id="2" name="Rectangle: Rounded Corners 1"/>
          <p:cNvSpPr/>
          <p:nvPr/>
        </p:nvSpPr>
        <p:spPr>
          <a:xfrm>
            <a:off x="7527636" y="1031070"/>
            <a:ext cx="4553528" cy="1425803"/>
          </a:xfrm>
          <a:prstGeom prst="roundRect">
            <a:avLst/>
          </a:prstGeom>
          <a:solidFill>
            <a:srgbClr val="C5E2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Phong trào Văn hóa </a:t>
            </a:r>
            <a:endParaRPr lang="en-US" sz="2800">
              <a:solidFill>
                <a:schemeClr val="tx1"/>
              </a:solidFill>
            </a:endParaRPr>
          </a:p>
          <a:p>
            <a:pPr algn="ctr"/>
            <a:r>
              <a:rPr lang="en-US" sz="2800">
                <a:solidFill>
                  <a:schemeClr val="tx1"/>
                </a:solidFill>
              </a:rPr>
              <a:t>Phục hưng bắt đầu ở đâu, vào thời gian nào?</a:t>
            </a:r>
            <a:endParaRPr lang="en-US" sz="2800">
              <a:solidFill>
                <a:schemeClr val="tx1"/>
              </a:solidFill>
            </a:endParaRPr>
          </a:p>
        </p:txBody>
      </p:sp>
      <p:sp>
        <p:nvSpPr>
          <p:cNvPr id="5" name="Rectangle: Rounded Corners 4"/>
          <p:cNvSpPr/>
          <p:nvPr/>
        </p:nvSpPr>
        <p:spPr>
          <a:xfrm>
            <a:off x="138544" y="110837"/>
            <a:ext cx="10012219" cy="8128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a:ln>
                  <a:noFill/>
                </a:ln>
                <a:solidFill>
                  <a:srgbClr val="FF0000"/>
                </a:solidFill>
                <a:effectLst/>
                <a:uLnTx/>
                <a:uFillTx/>
                <a:latin typeface="Arial" panose="020B0604020202020204"/>
                <a:ea typeface="Microsoft YaHei" panose="020B0503020204020204" pitchFamily="34" charset="-122"/>
                <a:cs typeface="+mn-cs"/>
              </a:rPr>
              <a:t>1. Những biến đổi quan trọng về kinh tế - xã hội của Tây Âu từ thế kỷ XIII đến thế kỷ XVI.</a:t>
            </a:r>
            <a:endParaRPr kumimoji="0" lang="en-US" sz="2400" b="1" i="0" u="none" strike="noStrike" kern="1200" cap="none" spc="0" normalizeH="0" baseline="0" noProof="0">
              <a:ln>
                <a:noFill/>
              </a:ln>
              <a:solidFill>
                <a:srgbClr val="FF0000"/>
              </a:solidFill>
              <a:effectLst/>
              <a:uLnTx/>
              <a:uFillTx/>
              <a:latin typeface="Arial" panose="020B0604020202020204"/>
              <a:ea typeface="Microsoft YaHei" panose="020B0503020204020204" pitchFamily="34" charset="-122"/>
              <a:cs typeface="+mn-cs"/>
            </a:endParaRPr>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0836" y="1034474"/>
            <a:ext cx="7332447" cy="4883439"/>
          </a:xfrm>
          <a:prstGeom prst="roundRect">
            <a:avLst>
              <a:gd name="adj" fmla="val 4167"/>
            </a:avLst>
          </a:prstGeom>
          <a:solidFill>
            <a:srgbClr val="FFFFFF"/>
          </a:solidFill>
          <a:ln w="76200" cap="sq">
            <a:solidFill>
              <a:srgbClr val="292929"/>
            </a:solidFill>
            <a:miter lim="800000"/>
            <a:headEnd/>
            <a:tailEnd/>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TextBox 7"/>
          <p:cNvSpPr txBox="1"/>
          <p:nvPr/>
        </p:nvSpPr>
        <p:spPr>
          <a:xfrm>
            <a:off x="120073" y="5948341"/>
            <a:ext cx="7323210" cy="369332"/>
          </a:xfrm>
          <a:prstGeom prst="rect">
            <a:avLst/>
          </a:prstGeom>
          <a:noFill/>
        </p:spPr>
        <p:txBody>
          <a:bodyPr wrap="square">
            <a:spAutoFit/>
          </a:bodyPr>
          <a:lstStyle/>
          <a:p>
            <a:pPr algn="ctr"/>
            <a:r>
              <a:rPr lang="vi-VN" b="0" i="0">
                <a:effectLst/>
                <a:latin typeface="Arial" panose="020B0604020202020204" pitchFamily="34" charset="0"/>
              </a:rPr>
              <a:t>Cảnh quan </a:t>
            </a:r>
            <a:r>
              <a:rPr lang="vi-VN" b="0" i="0" u="none" strike="noStrike">
                <a:effectLst/>
                <a:latin typeface="Arial" panose="020B0604020202020204" pitchFamily="34" charset="0"/>
              </a:rPr>
              <a:t>Firenze</a:t>
            </a:r>
            <a:r>
              <a:rPr lang="vi-VN" b="0" i="0">
                <a:effectLst/>
                <a:latin typeface="Arial" panose="020B0604020202020204" pitchFamily="34" charset="0"/>
              </a:rPr>
              <a:t>, trung tâm bắt nguồn Phục </a:t>
            </a:r>
            <a:r>
              <a:rPr lang="en-US" b="0" i="0">
                <a:effectLst/>
                <a:latin typeface="Arial" panose="020B0604020202020204" pitchFamily="34" charset="0"/>
              </a:rPr>
              <a:t>h</a:t>
            </a:r>
            <a:r>
              <a:rPr lang="vi-VN" b="0" i="0">
                <a:effectLst/>
                <a:latin typeface="Arial" panose="020B0604020202020204" pitchFamily="34" charset="0"/>
              </a:rPr>
              <a:t>ưng</a:t>
            </a:r>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bldLvl="0" animBg="1"/>
      <p:bldP spid="8" grpId="0"/>
    </p:bldLst>
  </p:timing>
</p:sld>
</file>

<file path=ppt/tags/tag1.xml><?xml version="1.0" encoding="utf-8"?>
<p:tagLst xmlns:p="http://schemas.openxmlformats.org/presentationml/2006/main">
  <p:tag name="ISPRING_PRESENTATION_TITLE" val="167"/>
</p:tagLst>
</file>

<file path=ppt/theme/theme1.xml><?xml version="1.0" encoding="utf-8"?>
<a:theme xmlns:a="http://schemas.openxmlformats.org/drawingml/2006/main" name="Office 主题">
  <a:themeElements>
    <a:clrScheme name="自定义 967">
      <a:dk1>
        <a:srgbClr val="000000"/>
      </a:dk1>
      <a:lt1>
        <a:srgbClr val="FFFFFF"/>
      </a:lt1>
      <a:dk2>
        <a:srgbClr val="67A400"/>
      </a:dk2>
      <a:lt2>
        <a:srgbClr val="F8F8F8"/>
      </a:lt2>
      <a:accent1>
        <a:srgbClr val="538C2E"/>
      </a:accent1>
      <a:accent2>
        <a:srgbClr val="6D9E38"/>
      </a:accent2>
      <a:accent3>
        <a:srgbClr val="7FB344"/>
      </a:accent3>
      <a:accent4>
        <a:srgbClr val="67A400"/>
      </a:accent4>
      <a:accent5>
        <a:srgbClr val="9ECF61"/>
      </a:accent5>
      <a:accent6>
        <a:srgbClr val="67A400"/>
      </a:accent6>
      <a:hlink>
        <a:srgbClr val="00B050"/>
      </a:hlink>
      <a:folHlink>
        <a:srgbClr val="8BC24A"/>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自定义 2">
      <a:dk1>
        <a:sysClr val="windowText" lastClr="000000"/>
      </a:dk1>
      <a:lt1>
        <a:sysClr val="window" lastClr="FFFFFF"/>
      </a:lt1>
      <a:dk2>
        <a:srgbClr val="00487E"/>
      </a:dk2>
      <a:lt2>
        <a:srgbClr val="007EAE"/>
      </a:lt2>
      <a:accent1>
        <a:srgbClr val="189CFF"/>
      </a:accent1>
      <a:accent2>
        <a:srgbClr val="0081E2"/>
      </a:accent2>
      <a:accent3>
        <a:srgbClr val="5DD3FF"/>
      </a:accent3>
      <a:accent4>
        <a:srgbClr val="5DD3FF"/>
      </a:accent4>
      <a:accent5>
        <a:srgbClr val="2FA6FF"/>
      </a:accent5>
      <a:accent6>
        <a:srgbClr val="0084B4"/>
      </a:accent6>
      <a:hlink>
        <a:srgbClr val="005390"/>
      </a:hlink>
      <a:folHlink>
        <a:srgbClr val="2DC7FF"/>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2633</Words>
  <Application>WPS Presentation</Application>
  <PresentationFormat>Widescreen</PresentationFormat>
  <Paragraphs>51</Paragraphs>
  <Slides>6</Slides>
  <Notes>17</Notes>
  <HiddenSlides>0</HiddenSlides>
  <MMClips>11</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6</vt:i4>
      </vt:variant>
    </vt:vector>
  </HeadingPairs>
  <TitlesOfParts>
    <vt:vector size="21" baseType="lpstr">
      <vt:lpstr>Arial</vt:lpstr>
      <vt:lpstr>SimSun</vt:lpstr>
      <vt:lpstr>Wingdings</vt:lpstr>
      <vt:lpstr>Arial</vt:lpstr>
      <vt:lpstr>Microsoft YaHei</vt:lpstr>
      <vt:lpstr>#9Slide03 Roboto Medium</vt:lpstr>
      <vt:lpstr>Wide Latin</vt:lpstr>
      <vt:lpstr>Darker Grotesque Medium</vt:lpstr>
      <vt:lpstr>Roboto</vt:lpstr>
      <vt:lpstr>Arial Unicode MS</vt:lpstr>
      <vt:lpstr>Arial Black</vt:lpstr>
      <vt:lpstr>Calibri</vt:lpstr>
      <vt:lpstr>Segoe Print</vt:lpstr>
      <vt:lpstr>Office 主题</vt:lpstr>
      <vt:lpstr>1_Custom Design</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167</dc:title>
  <dc:creator>1</dc:creator>
  <cp:lastModifiedBy>PC</cp:lastModifiedBy>
  <cp:revision>47</cp:revision>
  <dcterms:created xsi:type="dcterms:W3CDTF">2015-05-05T08:02:00Z</dcterms:created>
  <dcterms:modified xsi:type="dcterms:W3CDTF">2022-11-25T14:12:16Z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9FBC66E8987F478A8871E20F5B066D07</vt:lpwstr>
  </property>
  <property fmtid="{D5CDD505-2E9C-101B-9397-08002B2CF9AE}" pid="3" name="KSOProductBuildVer">
    <vt:lpwstr>1033-11.2.0.11417</vt:lpwstr>
  </property>
</Properties>
</file>